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9"/>
    <p:sldId id="257" r:id="rId70"/>
    <p:sldId id="258" r:id="rId71"/>
    <p:sldId id="259" r:id="rId72"/>
    <p:sldId id="260" r:id="rId73"/>
    <p:sldId id="261" r:id="rId74"/>
    <p:sldId id="262" r:id="rId75"/>
    <p:sldId id="263" r:id="rId76"/>
    <p:sldId id="264" r:id="rId77"/>
    <p:sldId id="265" r:id="rId78"/>
    <p:sldId id="266" r:id="rId79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Glacial Indifference" charset="1" panose="00000000000000000000"/>
      <p:regular r:id="rId7"/>
    </p:embeddedFont>
    <p:embeddedFont>
      <p:font typeface="Glacial Indifference Bold" charset="1" panose="00000800000000000000"/>
      <p:regular r:id="rId8"/>
    </p:embeddedFont>
    <p:embeddedFont>
      <p:font typeface="Glacial Indifference Italics" charset="1" panose="00000000000000000000"/>
      <p:regular r:id="rId9"/>
    </p:embeddedFont>
    <p:embeddedFont>
      <p:font typeface="Glacial Indifference Bold Italics" charset="1" panose="000008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Archivo Black" charset="1" panose="020B0A03020202020B04"/>
      <p:regular r:id="rId15"/>
    </p:embeddedFont>
    <p:embeddedFont>
      <p:font typeface="League Spartan" charset="1" panose="00000800000000000000"/>
      <p:regular r:id="rId16"/>
    </p:embeddedFont>
    <p:embeddedFont>
      <p:font typeface="Montserrat Light" charset="1" panose="00000400000000000000"/>
      <p:regular r:id="rId17"/>
    </p:embeddedFont>
    <p:embeddedFont>
      <p:font typeface="Montserrat Light Bold" charset="1" panose="000008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Light Bold Italics" charset="1" panose="00000800000000000000"/>
      <p:regular r:id="rId20"/>
    </p:embeddedFont>
    <p:embeddedFont>
      <p:font typeface="Aleo" charset="1" panose="020F0502020204030203"/>
      <p:regular r:id="rId21"/>
    </p:embeddedFont>
    <p:embeddedFont>
      <p:font typeface="Aleo Bold" charset="1" panose="020F0802020204030203"/>
      <p:regular r:id="rId22"/>
    </p:embeddedFont>
    <p:embeddedFont>
      <p:font typeface="Aleo Italics" charset="1" panose="020F0502020204030203"/>
      <p:regular r:id="rId23"/>
    </p:embeddedFont>
    <p:embeddedFont>
      <p:font typeface="Aleo Bold Italics" charset="1" panose="020F0802020204030203"/>
      <p:regular r:id="rId24"/>
    </p:embeddedFont>
    <p:embeddedFont>
      <p:font typeface="Aleo Light" charset="1" panose="00000400000000000000"/>
      <p:regular r:id="rId25"/>
    </p:embeddedFont>
    <p:embeddedFont>
      <p:font typeface="Aleo Light Italics" charset="1" panose="00000400000000000000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 Italics" charset="1" panose="00000500000000000000"/>
      <p:regular r:id="rId29"/>
    </p:embeddedFont>
    <p:embeddedFont>
      <p:font typeface="Poppins Bold Italics" charset="1" panose="00000800000000000000"/>
      <p:regular r:id="rId30"/>
    </p:embeddedFont>
    <p:embeddedFont>
      <p:font typeface="Poppins Thin" charset="1" panose="00000300000000000000"/>
      <p:regular r:id="rId31"/>
    </p:embeddedFont>
    <p:embeddedFont>
      <p:font typeface="Poppins Thin Italics" charset="1" panose="00000300000000000000"/>
      <p:regular r:id="rId32"/>
    </p:embeddedFont>
    <p:embeddedFont>
      <p:font typeface="Poppins Light" charset="1" panose="00000400000000000000"/>
      <p:regular r:id="rId33"/>
    </p:embeddedFont>
    <p:embeddedFont>
      <p:font typeface="Poppins Light Italics" charset="1" panose="00000400000000000000"/>
      <p:regular r:id="rId34"/>
    </p:embeddedFont>
    <p:embeddedFont>
      <p:font typeface="Poppins Medium" charset="1" panose="00000600000000000000"/>
      <p:regular r:id="rId35"/>
    </p:embeddedFont>
    <p:embeddedFont>
      <p:font typeface="Poppins Medium Italics" charset="1" panose="00000600000000000000"/>
      <p:regular r:id="rId36"/>
    </p:embeddedFont>
    <p:embeddedFont>
      <p:font typeface="Poppins Semi-Bold" charset="1" panose="00000700000000000000"/>
      <p:regular r:id="rId37"/>
    </p:embeddedFont>
    <p:embeddedFont>
      <p:font typeface="Poppins Semi-Bold Italics" charset="1" panose="000007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Poppins Ultra-Bold Italics" charset="1" panose="00000900000000000000"/>
      <p:regular r:id="rId40"/>
    </p:embeddedFont>
    <p:embeddedFont>
      <p:font typeface="Poppins Heavy" charset="1" panose="00000A00000000000000"/>
      <p:regular r:id="rId41"/>
    </p:embeddedFont>
    <p:embeddedFont>
      <p:font typeface="Poppins Heavy Italics" charset="1" panose="00000A00000000000000"/>
      <p:regular r:id="rId42"/>
    </p:embeddedFont>
    <p:embeddedFont>
      <p:font typeface="Open Sans" charset="1" panose="020B0606030504020204"/>
      <p:regular r:id="rId43"/>
    </p:embeddedFont>
    <p:embeddedFont>
      <p:font typeface="Open Sans Bold" charset="1" panose="020B0806030504020204"/>
      <p:regular r:id="rId44"/>
    </p:embeddedFont>
    <p:embeddedFont>
      <p:font typeface="Open Sans Italics" charset="1" panose="020B0606030504020204"/>
      <p:regular r:id="rId45"/>
    </p:embeddedFont>
    <p:embeddedFont>
      <p:font typeface="Open Sans Bold Italics" charset="1" panose="020B0806030504020204"/>
      <p:regular r:id="rId46"/>
    </p:embeddedFont>
    <p:embeddedFont>
      <p:font typeface="Open Sans Light" charset="1" panose="020B0306030504020204"/>
      <p:regular r:id="rId47"/>
    </p:embeddedFont>
    <p:embeddedFont>
      <p:font typeface="Open Sans Light Italics" charset="1" panose="020B0306030504020204"/>
      <p:regular r:id="rId48"/>
    </p:embeddedFont>
    <p:embeddedFont>
      <p:font typeface="Open Sans Ultra-Bold" charset="1" panose="00000000000000000000"/>
      <p:regular r:id="rId49"/>
    </p:embeddedFont>
    <p:embeddedFont>
      <p:font typeface="Open Sans Ultra-Bold Italics" charset="1" panose="00000000000000000000"/>
      <p:regular r:id="rId50"/>
    </p:embeddedFont>
    <p:embeddedFont>
      <p:font typeface="Montserrat" charset="1" panose="00000500000000000000"/>
      <p:regular r:id="rId51"/>
    </p:embeddedFont>
    <p:embeddedFont>
      <p:font typeface="Montserrat Bold" charset="1" panose="00000800000000000000"/>
      <p:regular r:id="rId52"/>
    </p:embeddedFont>
    <p:embeddedFont>
      <p:font typeface="Montserrat Italics" charset="1" panose="00000500000000000000"/>
      <p:regular r:id="rId53"/>
    </p:embeddedFont>
    <p:embeddedFont>
      <p:font typeface="Montserrat Bold Italics" charset="1" panose="00000800000000000000"/>
      <p:regular r:id="rId54"/>
    </p:embeddedFont>
    <p:embeddedFont>
      <p:font typeface="Montserrat Thin" charset="1" panose="00000300000000000000"/>
      <p:regular r:id="rId55"/>
    </p:embeddedFont>
    <p:embeddedFont>
      <p:font typeface="Montserrat Thin Italics" charset="1" panose="00000300000000000000"/>
      <p:regular r:id="rId56"/>
    </p:embeddedFont>
    <p:embeddedFont>
      <p:font typeface="Montserrat Extra-Light" charset="1" panose="00000300000000000000"/>
      <p:regular r:id="rId57"/>
    </p:embeddedFont>
    <p:embeddedFont>
      <p:font typeface="Montserrat Extra-Light Italics" charset="1" panose="00000300000000000000"/>
      <p:regular r:id="rId58"/>
    </p:embeddedFont>
    <p:embeddedFont>
      <p:font typeface="Montserrat Light" charset="1" panose="00000400000000000000"/>
      <p:regular r:id="rId59"/>
    </p:embeddedFont>
    <p:embeddedFont>
      <p:font typeface="Montserrat Light Italics" charset="1" panose="00000400000000000000"/>
      <p:regular r:id="rId60"/>
    </p:embeddedFont>
    <p:embeddedFont>
      <p:font typeface="Montserrat Medium" charset="1" panose="00000600000000000000"/>
      <p:regular r:id="rId61"/>
    </p:embeddedFont>
    <p:embeddedFont>
      <p:font typeface="Montserrat Medium Italics" charset="1" panose="00000600000000000000"/>
      <p:regular r:id="rId62"/>
    </p:embeddedFont>
    <p:embeddedFont>
      <p:font typeface="Montserrat Semi-Bold" charset="1" panose="00000700000000000000"/>
      <p:regular r:id="rId63"/>
    </p:embeddedFont>
    <p:embeddedFont>
      <p:font typeface="Montserrat Semi-Bold Italics" charset="1" panose="00000700000000000000"/>
      <p:regular r:id="rId64"/>
    </p:embeddedFont>
    <p:embeddedFont>
      <p:font typeface="Montserrat Ultra-Bold" charset="1" panose="00000900000000000000"/>
      <p:regular r:id="rId65"/>
    </p:embeddedFont>
    <p:embeddedFont>
      <p:font typeface="Montserrat Ultra-Bold Italics" charset="1" panose="00000900000000000000"/>
      <p:regular r:id="rId66"/>
    </p:embeddedFont>
    <p:embeddedFont>
      <p:font typeface="Montserrat Heavy" charset="1" panose="00000A00000000000000"/>
      <p:regular r:id="rId67"/>
    </p:embeddedFont>
    <p:embeddedFont>
      <p:font typeface="Montserrat Heavy Italics" charset="1" panose="00000A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slides/slide1.xml" Type="http://schemas.openxmlformats.org/officeDocument/2006/relationships/slide"/><Relationship Id="rId7" Target="fonts/font7.fntdata" Type="http://schemas.openxmlformats.org/officeDocument/2006/relationships/font"/><Relationship Id="rId70" Target="slides/slide2.xml" Type="http://schemas.openxmlformats.org/officeDocument/2006/relationships/slide"/><Relationship Id="rId71" Target="slides/slide3.xml" Type="http://schemas.openxmlformats.org/officeDocument/2006/relationships/slide"/><Relationship Id="rId72" Target="slides/slide4.xml" Type="http://schemas.openxmlformats.org/officeDocument/2006/relationships/slide"/><Relationship Id="rId73" Target="slides/slide5.xml" Type="http://schemas.openxmlformats.org/officeDocument/2006/relationships/slide"/><Relationship Id="rId74" Target="slides/slide6.xml" Type="http://schemas.openxmlformats.org/officeDocument/2006/relationships/slide"/><Relationship Id="rId75" Target="slides/slide7.xml" Type="http://schemas.openxmlformats.org/officeDocument/2006/relationships/slide"/><Relationship Id="rId76" Target="slides/slide8.xml" Type="http://schemas.openxmlformats.org/officeDocument/2006/relationships/slide"/><Relationship Id="rId77" Target="slides/slide9.xml" Type="http://schemas.openxmlformats.org/officeDocument/2006/relationships/slide"/><Relationship Id="rId78" Target="slides/slide10.xml" Type="http://schemas.openxmlformats.org/officeDocument/2006/relationships/slide"/><Relationship Id="rId79" Target="slides/slide1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pdf2bot.streamlit.app" TargetMode="External" Type="http://schemas.openxmlformats.org/officeDocument/2006/relationships/hyperlink"/><Relationship Id="rId9" Target="https://pdf2bot.streamlit.app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media/image15.pn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97622"/>
            <a:chOff x="0" y="0"/>
            <a:chExt cx="4816593" cy="131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1061"/>
            </a:xfrm>
            <a:custGeom>
              <a:avLst/>
              <a:gdLst/>
              <a:ahLst/>
              <a:cxnLst/>
              <a:rect r="r" b="b" t="t" l="l"/>
              <a:pathLst>
                <a:path h="131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400068">
            <a:off x="1338383" y="9932055"/>
            <a:ext cx="3045090" cy="1530158"/>
          </a:xfrm>
          <a:custGeom>
            <a:avLst/>
            <a:gdLst/>
            <a:ahLst/>
            <a:cxnLst/>
            <a:rect r="r" b="b" t="t" l="l"/>
            <a:pathLst>
              <a:path h="1530158" w="3045090">
                <a:moveTo>
                  <a:pt x="0" y="0"/>
                </a:moveTo>
                <a:lnTo>
                  <a:pt x="3045090" y="0"/>
                </a:lnTo>
                <a:lnTo>
                  <a:pt x="3045090" y="1530157"/>
                </a:lnTo>
                <a:lnTo>
                  <a:pt x="0" y="1530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931">
            <a:off x="387571" y="9682934"/>
            <a:ext cx="1533250" cy="2927446"/>
          </a:xfrm>
          <a:custGeom>
            <a:avLst/>
            <a:gdLst/>
            <a:ahLst/>
            <a:cxnLst/>
            <a:rect r="r" b="b" t="t" l="l"/>
            <a:pathLst>
              <a:path h="2927446" w="1533250">
                <a:moveTo>
                  <a:pt x="0" y="0"/>
                </a:moveTo>
                <a:lnTo>
                  <a:pt x="1533250" y="0"/>
                </a:lnTo>
                <a:lnTo>
                  <a:pt x="1533250" y="2927446"/>
                </a:lnTo>
                <a:lnTo>
                  <a:pt x="0" y="2927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400068">
            <a:off x="3178440" y="9317190"/>
            <a:ext cx="3045090" cy="1658212"/>
          </a:xfrm>
          <a:custGeom>
            <a:avLst/>
            <a:gdLst/>
            <a:ahLst/>
            <a:cxnLst/>
            <a:rect r="r" b="b" t="t" l="l"/>
            <a:pathLst>
              <a:path h="1658212" w="3045090">
                <a:moveTo>
                  <a:pt x="0" y="0"/>
                </a:moveTo>
                <a:lnTo>
                  <a:pt x="3045091" y="0"/>
                </a:lnTo>
                <a:lnTo>
                  <a:pt x="3045091" y="1658213"/>
                </a:lnTo>
                <a:lnTo>
                  <a:pt x="0" y="165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8019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58356" y="1028700"/>
            <a:ext cx="8715416" cy="8681371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747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C0C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3956667" cy="1088083"/>
            <a:chOff x="0" y="0"/>
            <a:chExt cx="5275555" cy="1450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75555" cy="1450778"/>
            </a:xfrm>
            <a:custGeom>
              <a:avLst/>
              <a:gdLst/>
              <a:ahLst/>
              <a:cxnLst/>
              <a:rect r="r" b="b" t="t" l="l"/>
              <a:pathLst>
                <a:path h="1450778" w="5275555">
                  <a:moveTo>
                    <a:pt x="0" y="0"/>
                  </a:moveTo>
                  <a:lnTo>
                    <a:pt x="5275555" y="0"/>
                  </a:lnTo>
                  <a:lnTo>
                    <a:pt x="5275555" y="1450778"/>
                  </a:lnTo>
                  <a:lnTo>
                    <a:pt x="0" y="145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13621" y="221310"/>
              <a:ext cx="4048314" cy="931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77"/>
                </a:lnSpc>
              </a:pPr>
              <a:r>
                <a:rPr lang="en-US" sz="4213" spc="-84">
                  <a:solidFill>
                    <a:srgbClr val="737373"/>
                  </a:solidFill>
                  <a:latin typeface="Poppins"/>
                </a:rPr>
                <a:t>Solitary M</a:t>
              </a:r>
            </a:p>
          </p:txBody>
        </p:sp>
      </p:grpSp>
      <p:sp>
        <p:nvSpPr>
          <p:cNvPr name="Freeform 14" id="14">
            <a:hlinkClick r:id="rId8" tooltip="https://pdf2bot.streamlit.app"/>
          </p:cNvPr>
          <p:cNvSpPr/>
          <p:nvPr/>
        </p:nvSpPr>
        <p:spPr>
          <a:xfrm flipH="false" flipV="false" rot="0">
            <a:off x="1271055" y="7277997"/>
            <a:ext cx="3471956" cy="1141245"/>
          </a:xfrm>
          <a:custGeom>
            <a:avLst/>
            <a:gdLst/>
            <a:ahLst/>
            <a:cxnLst/>
            <a:rect r="r" b="b" t="t" l="l"/>
            <a:pathLst>
              <a:path h="1141245" w="3471956">
                <a:moveTo>
                  <a:pt x="0" y="0"/>
                </a:moveTo>
                <a:lnTo>
                  <a:pt x="3471956" y="0"/>
                </a:lnTo>
                <a:lnTo>
                  <a:pt x="3471956" y="1141245"/>
                </a:lnTo>
                <a:lnTo>
                  <a:pt x="0" y="114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2205" y="4544322"/>
            <a:ext cx="6456613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Pdf2Bot is a web-app that creates a chatbot on the fly from the document uploaded by the user and will be able to answer any kind of query related to the file.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086" y="3050532"/>
            <a:ext cx="7466851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24"/>
              </a:lnSpc>
              <a:spcBef>
                <a:spcPct val="0"/>
              </a:spcBef>
            </a:pPr>
            <a:r>
              <a:rPr lang="en-US" sz="8687" spc="-165">
                <a:solidFill>
                  <a:srgbClr val="13193D"/>
                </a:solidFill>
                <a:latin typeface="Montserrat Ultra-Bold"/>
              </a:rPr>
              <a:t>PDF 2 BOT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508577"/>
            <a:ext cx="3956667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u="sng">
                <a:solidFill>
                  <a:srgbClr val="EFC0C9"/>
                </a:solidFill>
                <a:latin typeface="League Spartan"/>
                <a:hlinkClick r:id="rId9" tooltip="https://pdf2bot.streamlit.app"/>
              </a:rPr>
              <a:t>View demo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011" y="1557338"/>
            <a:ext cx="17818989" cy="8729662"/>
            <a:chOff x="0" y="0"/>
            <a:chExt cx="23758652" cy="116395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25" r="0" b="1325"/>
            <a:stretch>
              <a:fillRect/>
            </a:stretch>
          </p:blipFill>
          <p:spPr>
            <a:xfrm flipH="false" flipV="false">
              <a:off x="0" y="0"/>
              <a:ext cx="23758652" cy="1163955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469011" cy="10287000"/>
            <a:chOff x="0" y="0"/>
            <a:chExt cx="12352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A2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97622"/>
            <a:chOff x="0" y="0"/>
            <a:chExt cx="4816593" cy="131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1061"/>
            </a:xfrm>
            <a:custGeom>
              <a:avLst/>
              <a:gdLst/>
              <a:ahLst/>
              <a:cxnLst/>
              <a:rect r="r" b="b" t="t" l="l"/>
              <a:pathLst>
                <a:path h="131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8152" y="894848"/>
            <a:ext cx="18784303" cy="187843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6595499"/>
            <a:ext cx="2868838" cy="4054895"/>
          </a:xfrm>
          <a:custGeom>
            <a:avLst/>
            <a:gdLst/>
            <a:ahLst/>
            <a:cxnLst/>
            <a:rect r="r" b="b" t="t" l="l"/>
            <a:pathLst>
              <a:path h="4054895" w="2868838">
                <a:moveTo>
                  <a:pt x="0" y="0"/>
                </a:moveTo>
                <a:lnTo>
                  <a:pt x="2868838" y="0"/>
                </a:lnTo>
                <a:lnTo>
                  <a:pt x="2868838" y="4054895"/>
                </a:lnTo>
                <a:lnTo>
                  <a:pt x="0" y="4054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5601" y="7772591"/>
            <a:ext cx="7896799" cy="7896799"/>
          </a:xfrm>
          <a:custGeom>
            <a:avLst/>
            <a:gdLst/>
            <a:ahLst/>
            <a:cxnLst/>
            <a:rect r="r" b="b" t="t" l="l"/>
            <a:pathLst>
              <a:path h="7896799" w="7896799">
                <a:moveTo>
                  <a:pt x="0" y="0"/>
                </a:moveTo>
                <a:lnTo>
                  <a:pt x="7896798" y="0"/>
                </a:lnTo>
                <a:lnTo>
                  <a:pt x="7896798" y="7896799"/>
                </a:lnTo>
                <a:lnTo>
                  <a:pt x="0" y="789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95698" y="1508379"/>
            <a:ext cx="7296605" cy="6028974"/>
          </a:xfrm>
          <a:custGeom>
            <a:avLst/>
            <a:gdLst/>
            <a:ahLst/>
            <a:cxnLst/>
            <a:rect r="r" b="b" t="t" l="l"/>
            <a:pathLst>
              <a:path h="6028974" w="7296605">
                <a:moveTo>
                  <a:pt x="0" y="0"/>
                </a:moveTo>
                <a:lnTo>
                  <a:pt x="7296604" y="0"/>
                </a:lnTo>
                <a:lnTo>
                  <a:pt x="7296604" y="6028975"/>
                </a:lnTo>
                <a:lnTo>
                  <a:pt x="0" y="602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21202" y="7471395"/>
            <a:ext cx="2866798" cy="2815605"/>
          </a:xfrm>
          <a:custGeom>
            <a:avLst/>
            <a:gdLst/>
            <a:ahLst/>
            <a:cxnLst/>
            <a:rect r="r" b="b" t="t" l="l"/>
            <a:pathLst>
              <a:path h="2815605" w="2866798">
                <a:moveTo>
                  <a:pt x="0" y="0"/>
                </a:moveTo>
                <a:lnTo>
                  <a:pt x="2866798" y="0"/>
                </a:lnTo>
                <a:lnTo>
                  <a:pt x="2866798" y="2815605"/>
                </a:lnTo>
                <a:lnTo>
                  <a:pt x="0" y="2815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14163" y="8548111"/>
            <a:ext cx="4259674" cy="1420377"/>
            <a:chOff x="0" y="0"/>
            <a:chExt cx="5679566" cy="18938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201" cy="807201"/>
            </a:xfrm>
            <a:custGeom>
              <a:avLst/>
              <a:gdLst/>
              <a:ahLst/>
              <a:cxnLst/>
              <a:rect r="r" b="b" t="t" l="l"/>
              <a:pathLst>
                <a:path h="807201" w="807201">
                  <a:moveTo>
                    <a:pt x="0" y="0"/>
                  </a:moveTo>
                  <a:lnTo>
                    <a:pt x="807201" y="0"/>
                  </a:lnTo>
                  <a:lnTo>
                    <a:pt x="807201" y="807201"/>
                  </a:lnTo>
                  <a:lnTo>
                    <a:pt x="0" y="807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87794"/>
              <a:ext cx="807201" cy="906042"/>
            </a:xfrm>
            <a:custGeom>
              <a:avLst/>
              <a:gdLst/>
              <a:ahLst/>
              <a:cxnLst/>
              <a:rect r="r" b="b" t="t" l="l"/>
              <a:pathLst>
                <a:path h="906042" w="807201">
                  <a:moveTo>
                    <a:pt x="0" y="0"/>
                  </a:moveTo>
                  <a:lnTo>
                    <a:pt x="807201" y="0"/>
                  </a:lnTo>
                  <a:lnTo>
                    <a:pt x="807201" y="906042"/>
                  </a:lnTo>
                  <a:lnTo>
                    <a:pt x="0" y="90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07201" y="175424"/>
              <a:ext cx="487236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 Light"/>
                </a:rPr>
                <a:t>srinadhvura@gmail.com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07201" y="1212638"/>
              <a:ext cx="487236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 Light"/>
                </a:rPr>
                <a:t>SrinadhVura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69" y="9789378"/>
            <a:ext cx="18288000" cy="497622"/>
            <a:chOff x="0" y="0"/>
            <a:chExt cx="4816593" cy="131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1061"/>
            </a:xfrm>
            <a:custGeom>
              <a:avLst/>
              <a:gdLst/>
              <a:ahLst/>
              <a:cxnLst/>
              <a:rect r="r" b="b" t="t" l="l"/>
              <a:pathLst>
                <a:path h="131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636761" y="6629949"/>
            <a:ext cx="3657051" cy="365705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5463" y="3070696"/>
            <a:ext cx="4297074" cy="1088083"/>
            <a:chOff x="0" y="0"/>
            <a:chExt cx="5729431" cy="1450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9431" cy="1450778"/>
            </a:xfrm>
            <a:custGeom>
              <a:avLst/>
              <a:gdLst/>
              <a:ahLst/>
              <a:cxnLst/>
              <a:rect r="r" b="b" t="t" l="l"/>
              <a:pathLst>
                <a:path h="1450778" w="5729431">
                  <a:moveTo>
                    <a:pt x="0" y="0"/>
                  </a:moveTo>
                  <a:lnTo>
                    <a:pt x="5729431" y="0"/>
                  </a:lnTo>
                  <a:lnTo>
                    <a:pt x="5729431" y="1450778"/>
                  </a:lnTo>
                  <a:lnTo>
                    <a:pt x="0" y="145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301" r="0" b="-4301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66413" y="221310"/>
              <a:ext cx="4396606" cy="931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77"/>
                </a:lnSpc>
              </a:pPr>
              <a:r>
                <a:rPr lang="en-US" sz="4213" spc="-84">
                  <a:solidFill>
                    <a:srgbClr val="737373"/>
                  </a:solidFill>
                  <a:latin typeface="Poppins"/>
                </a:rPr>
                <a:t>Solitary 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83795" y="378831"/>
            <a:ext cx="1781008" cy="1967964"/>
          </a:xfrm>
          <a:custGeom>
            <a:avLst/>
            <a:gdLst/>
            <a:ahLst/>
            <a:cxnLst/>
            <a:rect r="r" b="b" t="t" l="l"/>
            <a:pathLst>
              <a:path h="1967964" w="1781008">
                <a:moveTo>
                  <a:pt x="0" y="0"/>
                </a:moveTo>
                <a:lnTo>
                  <a:pt x="1781008" y="0"/>
                </a:lnTo>
                <a:lnTo>
                  <a:pt x="1781008" y="1967965"/>
                </a:lnTo>
                <a:lnTo>
                  <a:pt x="0" y="1967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74793" y="0"/>
            <a:ext cx="3935848" cy="5494204"/>
          </a:xfrm>
          <a:custGeom>
            <a:avLst/>
            <a:gdLst/>
            <a:ahLst/>
            <a:cxnLst/>
            <a:rect r="r" b="b" t="t" l="l"/>
            <a:pathLst>
              <a:path h="5494204" w="3935848">
                <a:moveTo>
                  <a:pt x="0" y="0"/>
                </a:moveTo>
                <a:lnTo>
                  <a:pt x="3935848" y="0"/>
                </a:lnTo>
                <a:lnTo>
                  <a:pt x="3935848" y="5494204"/>
                </a:lnTo>
                <a:lnTo>
                  <a:pt x="0" y="549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-2928683" y="2101379"/>
            <a:ext cx="5857367" cy="4114800"/>
          </a:xfrm>
          <a:custGeom>
            <a:avLst/>
            <a:gdLst/>
            <a:ahLst/>
            <a:cxnLst/>
            <a:rect r="r" b="b" t="t" l="l"/>
            <a:pathLst>
              <a:path h="4114800" w="5857367">
                <a:moveTo>
                  <a:pt x="0" y="0"/>
                </a:moveTo>
                <a:lnTo>
                  <a:pt x="5857366" y="0"/>
                </a:lnTo>
                <a:lnTo>
                  <a:pt x="5857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23197" y="1028700"/>
            <a:ext cx="684160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000000"/>
                </a:solidFill>
                <a:latin typeface="Montserrat Ultra-Bold"/>
              </a:rPr>
              <a:t>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1114" y="6344199"/>
            <a:ext cx="38857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050A30"/>
                </a:solidFill>
                <a:latin typeface="Poppins"/>
              </a:rPr>
              <a:t>Srinadh vura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4013" y="5143500"/>
            <a:ext cx="4159973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0"/>
              </a:lnSpc>
              <a:spcBef>
                <a:spcPct val="0"/>
              </a:spcBef>
            </a:pPr>
            <a:r>
              <a:rPr lang="en-US" sz="3500" spc="-70">
                <a:solidFill>
                  <a:srgbClr val="050A30"/>
                </a:solidFill>
                <a:latin typeface="Poppins Bold"/>
              </a:rPr>
              <a:t>Members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-2928683" y="4272217"/>
            <a:ext cx="5857367" cy="4114800"/>
          </a:xfrm>
          <a:custGeom>
            <a:avLst/>
            <a:gdLst/>
            <a:ahLst/>
            <a:cxnLst/>
            <a:rect r="r" b="b" t="t" l="l"/>
            <a:pathLst>
              <a:path h="4114800" w="5857367">
                <a:moveTo>
                  <a:pt x="0" y="0"/>
                </a:moveTo>
                <a:lnTo>
                  <a:pt x="5857366" y="0"/>
                </a:lnTo>
                <a:lnTo>
                  <a:pt x="5857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71872"/>
            <a:ext cx="18288000" cy="0"/>
          </a:xfrm>
          <a:prstGeom prst="line">
            <a:avLst/>
          </a:prstGeom>
          <a:ln cap="flat" w="57150">
            <a:solidFill>
              <a:srgbClr val="13239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97622"/>
            <a:chOff x="0" y="0"/>
            <a:chExt cx="4816593" cy="131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1061"/>
            </a:xfrm>
            <a:custGeom>
              <a:avLst/>
              <a:gdLst/>
              <a:ahLst/>
              <a:cxnLst/>
              <a:rect r="r" b="b" t="t" l="l"/>
              <a:pathLst>
                <a:path h="131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DD0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43427" y="1216710"/>
            <a:ext cx="8269771" cy="7680550"/>
          </a:xfrm>
          <a:custGeom>
            <a:avLst/>
            <a:gdLst/>
            <a:ahLst/>
            <a:cxnLst/>
            <a:rect r="r" b="b" t="t" l="l"/>
            <a:pathLst>
              <a:path h="7680550" w="8269771">
                <a:moveTo>
                  <a:pt x="0" y="0"/>
                </a:moveTo>
                <a:lnTo>
                  <a:pt x="8269771" y="0"/>
                </a:lnTo>
                <a:lnTo>
                  <a:pt x="8269771" y="7680550"/>
                </a:lnTo>
                <a:lnTo>
                  <a:pt x="0" y="768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8527" y="2494760"/>
            <a:ext cx="800208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13193D"/>
                </a:solidFill>
                <a:latin typeface="Montserrat Ultra-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27" y="4028285"/>
            <a:ext cx="8002081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To build a web-app that can successfully create a chatbot from the document provided by the user which can answer any question from the document uploaded.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71872"/>
            <a:ext cx="18288000" cy="0"/>
          </a:xfrm>
          <a:prstGeom prst="line">
            <a:avLst/>
          </a:prstGeom>
          <a:ln cap="flat" w="57150">
            <a:solidFill>
              <a:srgbClr val="13239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97622"/>
            <a:chOff x="0" y="0"/>
            <a:chExt cx="4816593" cy="131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1061"/>
            </a:xfrm>
            <a:custGeom>
              <a:avLst/>
              <a:gdLst/>
              <a:ahLst/>
              <a:cxnLst/>
              <a:rect r="r" b="b" t="t" l="l"/>
              <a:pathLst>
                <a:path h="131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DD0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59480" y="1839442"/>
            <a:ext cx="8899820" cy="6608117"/>
          </a:xfrm>
          <a:custGeom>
            <a:avLst/>
            <a:gdLst/>
            <a:ahLst/>
            <a:cxnLst/>
            <a:rect r="r" b="b" t="t" l="l"/>
            <a:pathLst>
              <a:path h="6608117" w="8899820">
                <a:moveTo>
                  <a:pt x="0" y="0"/>
                </a:moveTo>
                <a:lnTo>
                  <a:pt x="8899820" y="0"/>
                </a:lnTo>
                <a:lnTo>
                  <a:pt x="8899820" y="6608116"/>
                </a:lnTo>
                <a:lnTo>
                  <a:pt x="0" y="660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8527" y="2494760"/>
            <a:ext cx="800208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13193D"/>
                </a:solidFill>
                <a:latin typeface="Montserrat Ultra-Bold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564" y="4028285"/>
            <a:ext cx="8002081" cy="34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Python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Streamlit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Langchain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VertexAI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GTTS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Poppins"/>
              </a:rPr>
              <a:t>Google Cloud</a:t>
            </a:r>
          </a:p>
          <a:p>
            <a:pPr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18989" y="0"/>
            <a:ext cx="469011" cy="10287000"/>
            <a:chOff x="0" y="0"/>
            <a:chExt cx="12352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613703"/>
            <a:ext cx="1536642" cy="1903498"/>
          </a:xfrm>
          <a:custGeom>
            <a:avLst/>
            <a:gdLst/>
            <a:ahLst/>
            <a:cxnLst/>
            <a:rect r="r" b="b" t="t" l="l"/>
            <a:pathLst>
              <a:path h="1903498" w="1536642">
                <a:moveTo>
                  <a:pt x="0" y="0"/>
                </a:moveTo>
                <a:lnTo>
                  <a:pt x="1536642" y="0"/>
                </a:lnTo>
                <a:lnTo>
                  <a:pt x="1536642" y="1903498"/>
                </a:lnTo>
                <a:lnTo>
                  <a:pt x="0" y="190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4295" y="4012627"/>
            <a:ext cx="1368380" cy="1105651"/>
          </a:xfrm>
          <a:custGeom>
            <a:avLst/>
            <a:gdLst/>
            <a:ahLst/>
            <a:cxnLst/>
            <a:rect r="r" b="b" t="t" l="l"/>
            <a:pathLst>
              <a:path h="1105651" w="1368380">
                <a:moveTo>
                  <a:pt x="0" y="0"/>
                </a:moveTo>
                <a:lnTo>
                  <a:pt x="1368380" y="0"/>
                </a:lnTo>
                <a:lnTo>
                  <a:pt x="1368380" y="1105651"/>
                </a:lnTo>
                <a:lnTo>
                  <a:pt x="0" y="1105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52225" y="3492250"/>
            <a:ext cx="2124084" cy="2146405"/>
            <a:chOff x="0" y="0"/>
            <a:chExt cx="2832112" cy="28618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860351"/>
              <a:ext cx="1724949" cy="2001523"/>
            </a:xfrm>
            <a:custGeom>
              <a:avLst/>
              <a:gdLst/>
              <a:ahLst/>
              <a:cxnLst/>
              <a:rect r="r" b="b" t="t" l="l"/>
              <a:pathLst>
                <a:path h="2001523" w="1724949">
                  <a:moveTo>
                    <a:pt x="0" y="0"/>
                  </a:moveTo>
                  <a:lnTo>
                    <a:pt x="1724949" y="0"/>
                  </a:lnTo>
                  <a:lnTo>
                    <a:pt x="1724949" y="2001522"/>
                  </a:lnTo>
                  <a:lnTo>
                    <a:pt x="0" y="200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85047" y="0"/>
              <a:ext cx="1479803" cy="1720701"/>
            </a:xfrm>
            <a:custGeom>
              <a:avLst/>
              <a:gdLst/>
              <a:ahLst/>
              <a:cxnLst/>
              <a:rect r="r" b="b" t="t" l="l"/>
              <a:pathLst>
                <a:path h="1720701" w="1479803">
                  <a:moveTo>
                    <a:pt x="0" y="0"/>
                  </a:moveTo>
                  <a:lnTo>
                    <a:pt x="1479803" y="0"/>
                  </a:lnTo>
                  <a:lnTo>
                    <a:pt x="1479803" y="1720701"/>
                  </a:lnTo>
                  <a:lnTo>
                    <a:pt x="0" y="172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87016" y="1185075"/>
              <a:ext cx="1445095" cy="1676799"/>
            </a:xfrm>
            <a:custGeom>
              <a:avLst/>
              <a:gdLst/>
              <a:ahLst/>
              <a:cxnLst/>
              <a:rect r="r" b="b" t="t" l="l"/>
              <a:pathLst>
                <a:path h="1676799" w="1445095">
                  <a:moveTo>
                    <a:pt x="0" y="0"/>
                  </a:moveTo>
                  <a:lnTo>
                    <a:pt x="1445096" y="0"/>
                  </a:lnTo>
                  <a:lnTo>
                    <a:pt x="1445096" y="1676798"/>
                  </a:lnTo>
                  <a:lnTo>
                    <a:pt x="0" y="1676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263789" y="3263953"/>
            <a:ext cx="2696138" cy="2602999"/>
          </a:xfrm>
          <a:custGeom>
            <a:avLst/>
            <a:gdLst/>
            <a:ahLst/>
            <a:cxnLst/>
            <a:rect r="r" b="b" t="t" l="l"/>
            <a:pathLst>
              <a:path h="2602999" w="2696138">
                <a:moveTo>
                  <a:pt x="0" y="0"/>
                </a:moveTo>
                <a:lnTo>
                  <a:pt x="2696139" y="0"/>
                </a:lnTo>
                <a:lnTo>
                  <a:pt x="2696139" y="2602999"/>
                </a:lnTo>
                <a:lnTo>
                  <a:pt x="0" y="2602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85859" y="4012627"/>
            <a:ext cx="1368380" cy="1105651"/>
          </a:xfrm>
          <a:custGeom>
            <a:avLst/>
            <a:gdLst/>
            <a:ahLst/>
            <a:cxnLst/>
            <a:rect r="r" b="b" t="t" l="l"/>
            <a:pathLst>
              <a:path h="1105651" w="1368380">
                <a:moveTo>
                  <a:pt x="0" y="0"/>
                </a:moveTo>
                <a:lnTo>
                  <a:pt x="1368380" y="0"/>
                </a:lnTo>
                <a:lnTo>
                  <a:pt x="1368380" y="1105651"/>
                </a:lnTo>
                <a:lnTo>
                  <a:pt x="0" y="1105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93375" y="7539112"/>
            <a:ext cx="1841783" cy="2571017"/>
          </a:xfrm>
          <a:custGeom>
            <a:avLst/>
            <a:gdLst/>
            <a:ahLst/>
            <a:cxnLst/>
            <a:rect r="r" b="b" t="t" l="l"/>
            <a:pathLst>
              <a:path h="2571017" w="1841783">
                <a:moveTo>
                  <a:pt x="0" y="0"/>
                </a:moveTo>
                <a:lnTo>
                  <a:pt x="1841784" y="0"/>
                </a:lnTo>
                <a:lnTo>
                  <a:pt x="1841784" y="2571018"/>
                </a:lnTo>
                <a:lnTo>
                  <a:pt x="0" y="25710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9012636" y="6302097"/>
            <a:ext cx="1368380" cy="1105651"/>
          </a:xfrm>
          <a:custGeom>
            <a:avLst/>
            <a:gdLst/>
            <a:ahLst/>
            <a:cxnLst/>
            <a:rect r="r" b="b" t="t" l="l"/>
            <a:pathLst>
              <a:path h="1105651" w="1368380">
                <a:moveTo>
                  <a:pt x="0" y="0"/>
                </a:moveTo>
                <a:lnTo>
                  <a:pt x="1368380" y="0"/>
                </a:lnTo>
                <a:lnTo>
                  <a:pt x="1368380" y="1105651"/>
                </a:lnTo>
                <a:lnTo>
                  <a:pt x="0" y="1105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85859" y="8271795"/>
            <a:ext cx="1368380" cy="1105651"/>
          </a:xfrm>
          <a:custGeom>
            <a:avLst/>
            <a:gdLst/>
            <a:ahLst/>
            <a:cxnLst/>
            <a:rect r="r" b="b" t="t" l="l"/>
            <a:pathLst>
              <a:path h="1105651" w="1368380">
                <a:moveTo>
                  <a:pt x="0" y="0"/>
                </a:moveTo>
                <a:lnTo>
                  <a:pt x="1368380" y="0"/>
                </a:lnTo>
                <a:lnTo>
                  <a:pt x="1368380" y="1105652"/>
                </a:lnTo>
                <a:lnTo>
                  <a:pt x="0" y="1105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06664" y="7843912"/>
            <a:ext cx="2949306" cy="1990781"/>
          </a:xfrm>
          <a:custGeom>
            <a:avLst/>
            <a:gdLst/>
            <a:ahLst/>
            <a:cxnLst/>
            <a:rect r="r" b="b" t="t" l="l"/>
            <a:pathLst>
              <a:path h="1990781" w="2949306">
                <a:moveTo>
                  <a:pt x="0" y="0"/>
                </a:moveTo>
                <a:lnTo>
                  <a:pt x="2949306" y="0"/>
                </a:lnTo>
                <a:lnTo>
                  <a:pt x="2949306" y="1990782"/>
                </a:lnTo>
                <a:lnTo>
                  <a:pt x="0" y="19907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31618" y="5314429"/>
            <a:ext cx="1562245" cy="1562245"/>
          </a:xfrm>
          <a:custGeom>
            <a:avLst/>
            <a:gdLst/>
            <a:ahLst/>
            <a:cxnLst/>
            <a:rect r="r" b="b" t="t" l="l"/>
            <a:pathLst>
              <a:path h="1562245" w="1562245">
                <a:moveTo>
                  <a:pt x="0" y="0"/>
                </a:moveTo>
                <a:lnTo>
                  <a:pt x="1562245" y="0"/>
                </a:lnTo>
                <a:lnTo>
                  <a:pt x="1562245" y="1562245"/>
                </a:lnTo>
                <a:lnTo>
                  <a:pt x="0" y="15622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3000882">
            <a:off x="13386675" y="5890974"/>
            <a:ext cx="2420592" cy="865361"/>
          </a:xfrm>
          <a:custGeom>
            <a:avLst/>
            <a:gdLst/>
            <a:ahLst/>
            <a:cxnLst/>
            <a:rect r="r" b="b" t="t" l="l"/>
            <a:pathLst>
              <a:path h="865361" w="2420592">
                <a:moveTo>
                  <a:pt x="0" y="865361"/>
                </a:moveTo>
                <a:lnTo>
                  <a:pt x="2420591" y="865361"/>
                </a:lnTo>
                <a:lnTo>
                  <a:pt x="2420591" y="0"/>
                </a:lnTo>
                <a:lnTo>
                  <a:pt x="0" y="0"/>
                </a:lnTo>
                <a:lnTo>
                  <a:pt x="0" y="865361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319046" y="2844550"/>
            <a:ext cx="1587808" cy="2188708"/>
          </a:xfrm>
          <a:custGeom>
            <a:avLst/>
            <a:gdLst/>
            <a:ahLst/>
            <a:cxnLst/>
            <a:rect r="r" b="b" t="t" l="l"/>
            <a:pathLst>
              <a:path h="2188708" w="1587808">
                <a:moveTo>
                  <a:pt x="0" y="0"/>
                </a:moveTo>
                <a:lnTo>
                  <a:pt x="1587808" y="0"/>
                </a:lnTo>
                <a:lnTo>
                  <a:pt x="1587808" y="2188707"/>
                </a:lnTo>
                <a:lnTo>
                  <a:pt x="0" y="21887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116404" y="3005101"/>
            <a:ext cx="1829052" cy="1769608"/>
          </a:xfrm>
          <a:custGeom>
            <a:avLst/>
            <a:gdLst/>
            <a:ahLst/>
            <a:cxnLst/>
            <a:rect r="r" b="b" t="t" l="l"/>
            <a:pathLst>
              <a:path h="1769608" w="1829052">
                <a:moveTo>
                  <a:pt x="0" y="0"/>
                </a:moveTo>
                <a:lnTo>
                  <a:pt x="1829052" y="0"/>
                </a:lnTo>
                <a:lnTo>
                  <a:pt x="1829052" y="1769608"/>
                </a:lnTo>
                <a:lnTo>
                  <a:pt x="0" y="176960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142675" y="284854"/>
            <a:ext cx="1622665" cy="1683699"/>
          </a:xfrm>
          <a:custGeom>
            <a:avLst/>
            <a:gdLst/>
            <a:ahLst/>
            <a:cxnLst/>
            <a:rect r="r" b="b" t="t" l="l"/>
            <a:pathLst>
              <a:path h="1683699" w="1622665">
                <a:moveTo>
                  <a:pt x="0" y="0"/>
                </a:moveTo>
                <a:lnTo>
                  <a:pt x="1622665" y="0"/>
                </a:lnTo>
                <a:lnTo>
                  <a:pt x="1622665" y="1683699"/>
                </a:lnTo>
                <a:lnTo>
                  <a:pt x="0" y="16836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43760" y="435028"/>
            <a:ext cx="1080047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14"/>
              </a:lnSpc>
              <a:spcBef>
                <a:spcPct val="0"/>
              </a:spcBef>
            </a:pPr>
            <a:r>
              <a:rPr lang="en-US" sz="10095" spc="-191">
                <a:solidFill>
                  <a:srgbClr val="13193D"/>
                </a:solidFill>
                <a:latin typeface="Montserrat Bold"/>
              </a:rPr>
              <a:t>Approach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01130" y="8475053"/>
            <a:ext cx="2949306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EFC332"/>
                </a:solidFill>
                <a:latin typeface="Archivo Black"/>
              </a:rPr>
              <a:t>Query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2664495" y="3073150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8FF0D"/>
                </a:solidFill>
                <a:latin typeface="Norwester"/>
              </a:rPr>
              <a:t>DOCUMENT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2751" y="2892175"/>
            <a:ext cx="892303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8FF0D"/>
                </a:solidFill>
                <a:latin typeface="Glacial Indifference Bold"/>
              </a:rPr>
              <a:t>CHUNKS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0342" y="2616253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8FF0D"/>
                </a:solidFill>
                <a:latin typeface="Norwester"/>
              </a:rPr>
              <a:t>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901" y="6893022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8FF0D"/>
                </a:solidFill>
                <a:latin typeface="Norwester"/>
              </a:rPr>
              <a:t>USER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142674" y="5676452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13239D"/>
                </a:solidFill>
                <a:latin typeface="Norwester"/>
              </a:rPr>
              <a:t>SPLIT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74295" y="5676452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13239D"/>
                </a:solidFill>
                <a:latin typeface="Norwester"/>
              </a:rPr>
              <a:t>VECTORIZE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51224" y="6848027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13239D"/>
                </a:solidFill>
                <a:latin typeface="Norwester"/>
              </a:rPr>
              <a:t>SEMANTIC SEARCH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54888" y="2242432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28FF0D"/>
                </a:solidFill>
                <a:latin typeface="Norwester"/>
              </a:rPr>
              <a:t>ANSWER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74295" y="9596522"/>
            <a:ext cx="892303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13239D"/>
                </a:solidFill>
                <a:latin typeface="Norwester"/>
              </a:rPr>
              <a:t>INPUT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18989" y="0"/>
            <a:ext cx="469011" cy="10287000"/>
            <a:chOff x="0" y="0"/>
            <a:chExt cx="12352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64328" y="380442"/>
            <a:ext cx="1383971" cy="1642695"/>
          </a:xfrm>
          <a:custGeom>
            <a:avLst/>
            <a:gdLst/>
            <a:ahLst/>
            <a:cxnLst/>
            <a:rect r="r" b="b" t="t" l="l"/>
            <a:pathLst>
              <a:path h="1642695" w="1383971">
                <a:moveTo>
                  <a:pt x="0" y="0"/>
                </a:moveTo>
                <a:lnTo>
                  <a:pt x="1383971" y="0"/>
                </a:lnTo>
                <a:lnTo>
                  <a:pt x="1383971" y="1642696"/>
                </a:lnTo>
                <a:lnTo>
                  <a:pt x="0" y="164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78380" y="3225743"/>
            <a:ext cx="5248092" cy="1508130"/>
            <a:chOff x="0" y="0"/>
            <a:chExt cx="6997456" cy="2010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0840" cy="2010840"/>
            </a:xfrm>
            <a:custGeom>
              <a:avLst/>
              <a:gdLst/>
              <a:ahLst/>
              <a:cxnLst/>
              <a:rect r="r" b="b" t="t" l="l"/>
              <a:pathLst>
                <a:path h="2010840" w="2010840">
                  <a:moveTo>
                    <a:pt x="0" y="0"/>
                  </a:moveTo>
                  <a:lnTo>
                    <a:pt x="2010840" y="0"/>
                  </a:lnTo>
                  <a:lnTo>
                    <a:pt x="2010840" y="2010840"/>
                  </a:lnTo>
                  <a:lnTo>
                    <a:pt x="0" y="2010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10840" y="758782"/>
              <a:ext cx="4986615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Creates the chatbot required by the user immediately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10840" y="312588"/>
              <a:ext cx="411772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On the fly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78380" y="5143500"/>
            <a:ext cx="1508130" cy="1508130"/>
          </a:xfrm>
          <a:custGeom>
            <a:avLst/>
            <a:gdLst/>
            <a:ahLst/>
            <a:cxnLst/>
            <a:rect r="r" b="b" t="t" l="l"/>
            <a:pathLst>
              <a:path h="1508130" w="1508130">
                <a:moveTo>
                  <a:pt x="0" y="0"/>
                </a:moveTo>
                <a:lnTo>
                  <a:pt x="1508130" y="0"/>
                </a:lnTo>
                <a:lnTo>
                  <a:pt x="1508130" y="1508130"/>
                </a:lnTo>
                <a:lnTo>
                  <a:pt x="0" y="1508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46722" y="3225743"/>
            <a:ext cx="1508130" cy="1508130"/>
          </a:xfrm>
          <a:custGeom>
            <a:avLst/>
            <a:gdLst/>
            <a:ahLst/>
            <a:cxnLst/>
            <a:rect r="r" b="b" t="t" l="l"/>
            <a:pathLst>
              <a:path h="1508130" w="1508130">
                <a:moveTo>
                  <a:pt x="0" y="0"/>
                </a:moveTo>
                <a:lnTo>
                  <a:pt x="1508130" y="0"/>
                </a:lnTo>
                <a:lnTo>
                  <a:pt x="1508130" y="1508130"/>
                </a:lnTo>
                <a:lnTo>
                  <a:pt x="0" y="1508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46722" y="5143500"/>
            <a:ext cx="1508130" cy="1508130"/>
          </a:xfrm>
          <a:custGeom>
            <a:avLst/>
            <a:gdLst/>
            <a:ahLst/>
            <a:cxnLst/>
            <a:rect r="r" b="b" t="t" l="l"/>
            <a:pathLst>
              <a:path h="1508130" w="1508130">
                <a:moveTo>
                  <a:pt x="0" y="0"/>
                </a:moveTo>
                <a:lnTo>
                  <a:pt x="1508130" y="0"/>
                </a:lnTo>
                <a:lnTo>
                  <a:pt x="1508130" y="1508130"/>
                </a:lnTo>
                <a:lnTo>
                  <a:pt x="0" y="1508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8380" y="7061205"/>
            <a:ext cx="1508130" cy="1508130"/>
          </a:xfrm>
          <a:custGeom>
            <a:avLst/>
            <a:gdLst/>
            <a:ahLst/>
            <a:cxnLst/>
            <a:rect r="r" b="b" t="t" l="l"/>
            <a:pathLst>
              <a:path h="1508130" w="1508130">
                <a:moveTo>
                  <a:pt x="0" y="0"/>
                </a:moveTo>
                <a:lnTo>
                  <a:pt x="1508130" y="0"/>
                </a:lnTo>
                <a:lnTo>
                  <a:pt x="1508130" y="1508130"/>
                </a:lnTo>
                <a:lnTo>
                  <a:pt x="0" y="1508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6722" y="7061205"/>
            <a:ext cx="1600838" cy="1600838"/>
          </a:xfrm>
          <a:custGeom>
            <a:avLst/>
            <a:gdLst/>
            <a:ahLst/>
            <a:cxnLst/>
            <a:rect r="r" b="b" t="t" l="l"/>
            <a:pathLst>
              <a:path h="1600838" w="1600838">
                <a:moveTo>
                  <a:pt x="0" y="0"/>
                </a:moveTo>
                <a:lnTo>
                  <a:pt x="1600838" y="0"/>
                </a:lnTo>
                <a:lnTo>
                  <a:pt x="1600838" y="1600838"/>
                </a:lnTo>
                <a:lnTo>
                  <a:pt x="0" y="1600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57335" y="435028"/>
            <a:ext cx="828690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114"/>
              </a:lnSpc>
              <a:spcBef>
                <a:spcPct val="0"/>
              </a:spcBef>
            </a:pPr>
            <a:r>
              <a:rPr lang="en-US" sz="10095" spc="-191">
                <a:solidFill>
                  <a:srgbClr val="13193D"/>
                </a:solidFill>
                <a:latin typeface="Montserrat Bold"/>
              </a:rPr>
              <a:t>Features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86510" y="5403217"/>
            <a:ext cx="3739962" cy="988695"/>
            <a:chOff x="0" y="0"/>
            <a:chExt cx="4986615" cy="131826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408094"/>
              <a:ext cx="4986615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The web app is easy to use and provides high levels of usability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411772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Lucid Interface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54852" y="3485460"/>
            <a:ext cx="3739962" cy="988695"/>
            <a:chOff x="0" y="0"/>
            <a:chExt cx="4986615" cy="131826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08094"/>
              <a:ext cx="4986615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The bot outputs the result not only in text but also voice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411772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Vocal Output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54852" y="5403217"/>
            <a:ext cx="4298534" cy="988695"/>
            <a:chOff x="0" y="0"/>
            <a:chExt cx="5731378" cy="131826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408094"/>
              <a:ext cx="5731378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The app can provide output in seven wiidely accepted english accents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4732717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Wide support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986510" y="7320923"/>
            <a:ext cx="3739962" cy="1341120"/>
            <a:chOff x="0" y="0"/>
            <a:chExt cx="4986615" cy="178816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408094"/>
              <a:ext cx="4986615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The answers of the bot well matches the information in the document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411772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Precise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247560" y="7497135"/>
            <a:ext cx="4298534" cy="988695"/>
            <a:chOff x="0" y="0"/>
            <a:chExt cx="5731378" cy="131826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408094"/>
              <a:ext cx="5731378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3193D"/>
                  </a:solidFill>
                  <a:latin typeface="Open Sans Light"/>
                </a:rPr>
                <a:t>The Pdf 2 Bot can be used in numerous ways.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38100"/>
              <a:ext cx="4732717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7E58F0"/>
                  </a:solidFill>
                  <a:latin typeface="Open Sans Bold"/>
                </a:rPr>
                <a:t>Applicability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18989" y="0"/>
            <a:ext cx="469011" cy="10287000"/>
            <a:chOff x="0" y="0"/>
            <a:chExt cx="12352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86510" y="482947"/>
            <a:ext cx="2007575" cy="1485606"/>
          </a:xfrm>
          <a:custGeom>
            <a:avLst/>
            <a:gdLst/>
            <a:ahLst/>
            <a:cxnLst/>
            <a:rect r="r" b="b" t="t" l="l"/>
            <a:pathLst>
              <a:path h="1485606" w="2007575">
                <a:moveTo>
                  <a:pt x="0" y="0"/>
                </a:moveTo>
                <a:lnTo>
                  <a:pt x="2007576" y="0"/>
                </a:lnTo>
                <a:lnTo>
                  <a:pt x="2007576" y="1485606"/>
                </a:lnTo>
                <a:lnTo>
                  <a:pt x="0" y="1485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7335" y="435028"/>
            <a:ext cx="828690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114"/>
              </a:lnSpc>
              <a:spcBef>
                <a:spcPct val="0"/>
              </a:spcBef>
            </a:pPr>
            <a:r>
              <a:rPr lang="en-US" sz="10095" spc="-191">
                <a:solidFill>
                  <a:srgbClr val="13193D"/>
                </a:solidFill>
                <a:latin typeface="Montserrat Bold"/>
              </a:rPr>
              <a:t>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17105" y="3572830"/>
            <a:ext cx="12453791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9"/>
              </a:lnSpc>
            </a:pPr>
            <a:r>
              <a:rPr lang="en-US" sz="4382" spc="65">
                <a:solidFill>
                  <a:srgbClr val="7E58F0"/>
                </a:solidFill>
                <a:latin typeface="Aleo Bold"/>
              </a:rPr>
              <a:t>Pdf 2 Bot can be used in numerous ways. </a:t>
            </a:r>
          </a:p>
          <a:p>
            <a:pPr>
              <a:lnSpc>
                <a:spcPts val="5259"/>
              </a:lnSpc>
            </a:pPr>
            <a:r>
              <a:rPr lang="en-US" sz="4382" spc="65">
                <a:solidFill>
                  <a:srgbClr val="7E58F0"/>
                </a:solidFill>
                <a:latin typeface="Aleo Bold"/>
              </a:rPr>
              <a:t>Some of the use cases are</a:t>
            </a:r>
          </a:p>
          <a:p>
            <a:pPr algn="l">
              <a:lnSpc>
                <a:spcPts val="52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17105" y="5095875"/>
            <a:ext cx="12453791" cy="296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Understand research papers</a:t>
            </a:r>
          </a:p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Summarize long stories</a:t>
            </a:r>
          </a:p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Clearly understand topics from book</a:t>
            </a:r>
          </a:p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Learn the document without actually reading it</a:t>
            </a:r>
          </a:p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Create a bot to support learners.</a:t>
            </a:r>
          </a:p>
          <a:p>
            <a:pPr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Parse resume</a:t>
            </a:r>
          </a:p>
          <a:p>
            <a:pPr algn="l" marL="540696" indent="-270348" lvl="1">
              <a:lnSpc>
                <a:spcPts val="3456"/>
              </a:lnSpc>
              <a:buFont typeface="Arial"/>
              <a:buChar char="•"/>
            </a:pPr>
            <a:r>
              <a:rPr lang="en-US" sz="2504">
                <a:solidFill>
                  <a:srgbClr val="000000"/>
                </a:solidFill>
                <a:latin typeface="Montserrat Light"/>
              </a:rPr>
              <a:t> Understand the agreements to the greatest extent</a:t>
            </a:r>
            <a:r>
              <a:rPr lang="en-US" sz="2504">
                <a:solidFill>
                  <a:srgbClr val="000000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011" y="1557338"/>
            <a:ext cx="17818989" cy="8729662"/>
            <a:chOff x="0" y="0"/>
            <a:chExt cx="23758652" cy="116395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55" r="0" b="1455"/>
            <a:stretch>
              <a:fillRect/>
            </a:stretch>
          </p:blipFill>
          <p:spPr>
            <a:xfrm flipH="false" flipV="false">
              <a:off x="0" y="0"/>
              <a:ext cx="23758652" cy="1163955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469011" cy="10287000"/>
            <a:chOff x="0" y="0"/>
            <a:chExt cx="12352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A2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90717" y="192216"/>
            <a:ext cx="1694704" cy="1278731"/>
          </a:xfrm>
          <a:custGeom>
            <a:avLst/>
            <a:gdLst/>
            <a:ahLst/>
            <a:cxnLst/>
            <a:rect r="r" b="b" t="t" l="l"/>
            <a:pathLst>
              <a:path h="1278731" w="1694704">
                <a:moveTo>
                  <a:pt x="0" y="0"/>
                </a:moveTo>
                <a:lnTo>
                  <a:pt x="1694704" y="0"/>
                </a:lnTo>
                <a:lnTo>
                  <a:pt x="1694704" y="1278731"/>
                </a:lnTo>
                <a:lnTo>
                  <a:pt x="0" y="127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49549" y="302944"/>
            <a:ext cx="43889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13193D"/>
                </a:solidFill>
                <a:latin typeface="Montserrat Bold"/>
              </a:rPr>
              <a:t>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9011" y="1557338"/>
            <a:ext cx="17818989" cy="8729662"/>
            <a:chOff x="0" y="0"/>
            <a:chExt cx="23758652" cy="116395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35" r="0" b="1035"/>
            <a:stretch>
              <a:fillRect/>
            </a:stretch>
          </p:blipFill>
          <p:spPr>
            <a:xfrm flipH="false" flipV="false">
              <a:off x="0" y="0"/>
              <a:ext cx="23758652" cy="1163955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469011" cy="10287000"/>
            <a:chOff x="0" y="0"/>
            <a:chExt cx="12352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5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525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A2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91815" y="205712"/>
            <a:ext cx="1239221" cy="1251738"/>
          </a:xfrm>
          <a:custGeom>
            <a:avLst/>
            <a:gdLst/>
            <a:ahLst/>
            <a:cxnLst/>
            <a:rect r="r" b="b" t="t" l="l"/>
            <a:pathLst>
              <a:path h="1251738" w="1239221">
                <a:moveTo>
                  <a:pt x="0" y="0"/>
                </a:moveTo>
                <a:lnTo>
                  <a:pt x="1239221" y="0"/>
                </a:lnTo>
                <a:lnTo>
                  <a:pt x="1239221" y="1251739"/>
                </a:lnTo>
                <a:lnTo>
                  <a:pt x="0" y="125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49549" y="302944"/>
            <a:ext cx="43889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13193D"/>
                </a:solidFill>
                <a:latin typeface="Montserrat Bold"/>
              </a:rPr>
              <a:t>Examples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DAFoIyRD3Nk</dc:identifier>
  <dcterms:modified xsi:type="dcterms:W3CDTF">2011-08-01T06:04:30Z</dcterms:modified>
  <cp:revision>1</cp:revision>
  <dc:title>Pdf 2 bot</dc:title>
</cp:coreProperties>
</file>